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</p:sldMasterIdLst>
  <p:notesMasterIdLst>
    <p:notesMasterId r:id="rId6"/>
  </p:notesMasterIdLst>
  <p:sldIdLst>
    <p:sldId id="304" r:id="rId5"/>
    <p:sldId id="259" r:id="rId7"/>
    <p:sldId id="260" r:id="rId8"/>
    <p:sldId id="261" r:id="rId9"/>
    <p:sldId id="447" r:id="rId10"/>
    <p:sldId id="305" r:id="rId11"/>
    <p:sldId id="280" r:id="rId12"/>
    <p:sldId id="435" r:id="rId13"/>
    <p:sldId id="306" r:id="rId14"/>
    <p:sldId id="427" r:id="rId15"/>
    <p:sldId id="425" r:id="rId16"/>
    <p:sldId id="436" r:id="rId17"/>
    <p:sldId id="439" r:id="rId18"/>
    <p:sldId id="437" r:id="rId19"/>
    <p:sldId id="438" r:id="rId20"/>
    <p:sldId id="440" r:id="rId21"/>
    <p:sldId id="441" r:id="rId22"/>
    <p:sldId id="442" r:id="rId23"/>
    <p:sldId id="374" r:id="rId24"/>
    <p:sldId id="443" r:id="rId25"/>
    <p:sldId id="444" r:id="rId26"/>
    <p:sldId id="446" r:id="rId27"/>
    <p:sldId id="445" r:id="rId28"/>
    <p:sldId id="309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  <a:srgbClr val="FEFEFE"/>
    <a:srgbClr val="A30101"/>
    <a:srgbClr val="018ECC"/>
    <a:srgbClr val="0179AF"/>
    <a:srgbClr val="C00102"/>
    <a:srgbClr val="3E4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4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043"/>
        <p:guide pos="3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DE43AC-4C7A-4C93-A32A-BF5D4A0EEDB4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717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71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419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19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40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40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40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40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40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40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40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440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5222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5222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542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542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542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542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542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542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542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542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5632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563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126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331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331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74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74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789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378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8F2069-32BD-486B-8998-CA25E1DB913D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8F2069-32BD-486B-8998-CA25E1DB913D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8F2069-32BD-486B-8998-CA25E1DB913D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8F2069-32BD-486B-8998-CA25E1DB913D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8F2069-32BD-486B-8998-CA25E1DB913D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8F2069-32BD-486B-8998-CA25E1DB913D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hyperlink" Target="http://localhost:8080/?action=stream%E6%9D%A5%E6%9F%A5%E7%9C%8B%E8%A7%86%E9%A2%91%E3%80%82" TargetMode="Externa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6146" name="组合 1"/>
          <p:cNvGrpSpPr/>
          <p:nvPr/>
        </p:nvGrpSpPr>
        <p:grpSpPr>
          <a:xfrm>
            <a:off x="0" y="1303338"/>
            <a:ext cx="1985963" cy="2633662"/>
            <a:chOff x="0" y="1303469"/>
            <a:chExt cx="1985638" cy="2632835"/>
          </a:xfrm>
        </p:grpSpPr>
        <p:sp>
          <p:nvSpPr>
            <p:cNvPr id="31" name="任意多边形 30"/>
            <p:cNvSpPr/>
            <p:nvPr/>
          </p:nvSpPr>
          <p:spPr>
            <a:xfrm>
              <a:off x="0" y="2403261"/>
              <a:ext cx="1680888" cy="1533043"/>
            </a:xfrm>
            <a:custGeom>
              <a:avLst/>
              <a:gdLst>
                <a:gd name="connsiteX0" fmla="*/ 0 w 1665181"/>
                <a:gd name="connsiteY0" fmla="*/ 0 h 1533379"/>
                <a:gd name="connsiteX1" fmla="*/ 1417593 w 1665181"/>
                <a:gd name="connsiteY1" fmla="*/ 0 h 1533379"/>
                <a:gd name="connsiteX2" fmla="*/ 1417593 w 1665181"/>
                <a:gd name="connsiteY2" fmla="*/ 1109881 h 1533379"/>
                <a:gd name="connsiteX3" fmla="*/ 1419514 w 1665181"/>
                <a:gd name="connsiteY3" fmla="*/ 1090290 h 1533379"/>
                <a:gd name="connsiteX4" fmla="*/ 1582286 w 1665181"/>
                <a:gd name="connsiteY4" fmla="*/ 872451 h 1533379"/>
                <a:gd name="connsiteX5" fmla="*/ 1655746 w 1665181"/>
                <a:gd name="connsiteY5" fmla="*/ 833997 h 1533379"/>
                <a:gd name="connsiteX6" fmla="*/ 1655746 w 1665181"/>
                <a:gd name="connsiteY6" fmla="*/ 0 h 1533379"/>
                <a:gd name="connsiteX7" fmla="*/ 1665181 w 1665181"/>
                <a:gd name="connsiteY7" fmla="*/ 0 h 1533379"/>
                <a:gd name="connsiteX8" fmla="*/ 1665181 w 1665181"/>
                <a:gd name="connsiteY8" fmla="*/ 1533379 h 1533379"/>
                <a:gd name="connsiteX9" fmla="*/ 0 w 1665181"/>
                <a:gd name="connsiteY9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5181" h="1533379">
                  <a:moveTo>
                    <a:pt x="0" y="0"/>
                  </a:moveTo>
                  <a:lnTo>
                    <a:pt x="1417593" y="0"/>
                  </a:lnTo>
                  <a:lnTo>
                    <a:pt x="1417593" y="1109881"/>
                  </a:lnTo>
                  <a:lnTo>
                    <a:pt x="1419514" y="1090290"/>
                  </a:lnTo>
                  <a:cubicBezTo>
                    <a:pt x="1434447" y="1017626"/>
                    <a:pt x="1496480" y="931288"/>
                    <a:pt x="1582286" y="872451"/>
                  </a:cubicBezTo>
                  <a:lnTo>
                    <a:pt x="1655746" y="833997"/>
                  </a:lnTo>
                  <a:lnTo>
                    <a:pt x="1655746" y="0"/>
                  </a:lnTo>
                  <a:lnTo>
                    <a:pt x="1665181" y="0"/>
                  </a:lnTo>
                  <a:lnTo>
                    <a:pt x="166518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rot="20700676">
              <a:off x="260307" y="1303469"/>
              <a:ext cx="1725331" cy="2263064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655763" y="2405063"/>
            <a:ext cx="10536238" cy="1533525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0" name="文本框 27"/>
          <p:cNvSpPr txBox="1"/>
          <p:nvPr/>
        </p:nvSpPr>
        <p:spPr>
          <a:xfrm>
            <a:off x="1747203" y="2757488"/>
            <a:ext cx="1035304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基于Raspberry Pi的智能家居控制及安防系统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47360" y="5039995"/>
            <a:ext cx="1097280" cy="4603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R="0" algn="ctr" defTabSz="914400" fontAlgn="auto"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黄柯翔</a:t>
            </a:r>
            <a:endParaRPr kumimoji="0" lang="zh-CN" alt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743575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64" name="文本框 4"/>
          <p:cNvSpPr txBox="1"/>
          <p:nvPr/>
        </p:nvSpPr>
        <p:spPr>
          <a:xfrm>
            <a:off x="903605" y="97473"/>
            <a:ext cx="292608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简单外设功能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4488" y="1390333"/>
            <a:ext cx="11312525" cy="4523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buClrTx/>
              <a:buSzTx/>
              <a:buFontTx/>
              <a:buNone/>
              <a:defRPr/>
            </a:pPr>
            <a:r>
              <a:rPr kumimoji="0" lang="en-US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      </a:t>
            </a:r>
            <a:endParaRPr kumimoji="0" 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r>
              <a:rPr kumimoji="0" lang="en-US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1.LED</a:t>
            </a:r>
            <a:r>
              <a:rPr kumimoji="0" lang="zh-CN" altLang="en-US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</a:t>
            </a:r>
            <a:r>
              <a:rPr kumimoji="0" lang="zh-CN" altLang="en-US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个房间灯</a:t>
            </a:r>
            <a:r>
              <a:rPr kumimoji="0" lang="en-US" altLang="zh-CN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</a:t>
            </a:r>
            <a:r>
              <a:rPr kumimoji="0" lang="zh-CN" altLang="en-US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泳池灯；</a:t>
            </a:r>
            <a:endParaRPr kumimoji="0" lang="zh-CN" alt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endParaRPr kumimoji="0" lang="zh-CN" alt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2.</a:t>
            </a:r>
            <a:r>
              <a:rPr kumimoji="0" lang="zh-CN" altLang="en-US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按键：负责开启人脸识别功能；</a:t>
            </a:r>
            <a:endParaRPr kumimoji="0" lang="zh-CN" alt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endParaRPr kumimoji="0" lang="zh-CN" alt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3.</a:t>
            </a:r>
            <a:r>
              <a:rPr kumimoji="0" lang="zh-CN" altLang="en-US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无源蜂鸣器：用于其他模块触发报警；</a:t>
            </a:r>
            <a:endParaRPr kumimoji="0" lang="zh-CN" alt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endParaRPr kumimoji="0" lang="zh-CN" alt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4.</a:t>
            </a:r>
            <a:r>
              <a:rPr kumimoji="0" lang="zh-CN" altLang="en-US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风扇：用于其他模块触发；</a:t>
            </a:r>
            <a:endParaRPr kumimoji="0" lang="zh-CN" alt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endParaRPr kumimoji="0" lang="zh-CN" alt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5.</a:t>
            </a:r>
            <a:r>
              <a:rPr kumimoji="0" lang="zh-CN" altLang="en-US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继电器、继电器组：用于控制外设电路通断；</a:t>
            </a:r>
            <a:endParaRPr kumimoji="0" lang="zh-CN" alt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endParaRPr kumimoji="0" 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endParaRPr kumimoji="0" 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-2147482597" descr="IMG_256"/>
          <p:cNvPicPr>
            <a:picLocks noChangeAspect="1"/>
          </p:cNvPicPr>
          <p:nvPr/>
        </p:nvPicPr>
        <p:blipFill>
          <a:blip r:embed="rId2"/>
          <a:srcRect l="19719" r="13950" b="6293"/>
          <a:stretch>
            <a:fillRect/>
          </a:stretch>
        </p:blipFill>
        <p:spPr>
          <a:xfrm>
            <a:off x="7208520" y="1071880"/>
            <a:ext cx="4448810" cy="4714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2" name="文本框 4"/>
          <p:cNvSpPr txBox="1"/>
          <p:nvPr/>
        </p:nvSpPr>
        <p:spPr>
          <a:xfrm>
            <a:off x="336550" y="71438"/>
            <a:ext cx="29260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火灾报警模块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rcRect l="26752" r="32435" b="13573"/>
          <a:stretch>
            <a:fillRect/>
          </a:stretch>
        </p:blipFill>
        <p:spPr>
          <a:xfrm>
            <a:off x="7827645" y="1203325"/>
            <a:ext cx="2097405" cy="459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79145" y="151320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火焰传感器利用红外线对火焰非常敏感的特点，使用特制的红外线接收管来检测火焰，然后把火焰的亮度转化为高低变化的电平信号，输入到中央处理器中，中央处理器根据信号的变化做出相应的程序处理。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35" y="3435350"/>
            <a:ext cx="4069080" cy="1392555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2" name="文本框 4"/>
          <p:cNvSpPr txBox="1"/>
          <p:nvPr/>
        </p:nvSpPr>
        <p:spPr>
          <a:xfrm>
            <a:off x="336550" y="71438"/>
            <a:ext cx="29260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震动报警模块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9145" y="151320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震动传感器(电阻应变式)在无振动或震动未达到阈值时，D0口输出高电平，当震动时会输出低电平，从而触发蜂鸣器报警。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3356610"/>
            <a:ext cx="4336415" cy="1417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190" y="2844165"/>
            <a:ext cx="4625340" cy="193040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6129020" cy="789305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2" name="文本框 4"/>
          <p:cNvSpPr txBox="1"/>
          <p:nvPr/>
        </p:nvSpPr>
        <p:spPr>
          <a:xfrm>
            <a:off x="336550" y="71438"/>
            <a:ext cx="515620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433M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无线接收发射模块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-2147482605" name="图片 -2147482606"/>
          <p:cNvPicPr>
            <a:picLocks noChangeAspect="1"/>
          </p:cNvPicPr>
          <p:nvPr/>
        </p:nvPicPr>
        <p:blipFill>
          <a:blip r:embed="rId2"/>
          <a:srcRect t="26889"/>
          <a:stretch>
            <a:fillRect/>
          </a:stretch>
        </p:blipFill>
        <p:spPr>
          <a:xfrm>
            <a:off x="1247775" y="1052830"/>
            <a:ext cx="9696450" cy="1073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1247775" y="2969895"/>
            <a:ext cx="3266440" cy="2214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11480"/>
            <a:r>
              <a:rPr 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射频发射模块</a:t>
            </a:r>
            <a:r>
              <a:rPr lang="en-US" sz="12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个按键对应射频接收模块的</a:t>
            </a:r>
            <a:r>
              <a:rPr lang="en-US" sz="12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en-US" sz="1200">
                <a:latin typeface="Times New Roman" panose="02020603050405020304" pitchFamily="18" charset="0"/>
                <a:ea typeface="宋体" panose="02010600030101010101" pitchFamily="2" charset="-122"/>
              </a:rPr>
              <a:t>IO</a:t>
            </a:r>
            <a:r>
              <a:rPr 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口</a:t>
            </a:r>
            <a:r>
              <a:rPr lang="en-US" sz="1200">
                <a:latin typeface="Times New Roman" panose="02020603050405020304" pitchFamily="18" charset="0"/>
                <a:ea typeface="宋体" panose="02010600030101010101" pitchFamily="2" charset="-122"/>
              </a:rPr>
              <a:t>D0-D3</a:t>
            </a:r>
            <a:r>
              <a:rPr 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，当接收到射频信号后对应引脚电平拉高。对应风扇，门锁，</a:t>
            </a:r>
            <a:r>
              <a:rPr lang="en-US" sz="1200">
                <a:latin typeface="Times New Roman" panose="02020603050405020304" pitchFamily="18" charset="0"/>
                <a:ea typeface="宋体" panose="02010600030101010101" pitchFamily="2" charset="-122"/>
              </a:rPr>
              <a:t>led</a:t>
            </a:r>
            <a:r>
              <a:rPr 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，人体红外的开启与关闭。</a:t>
            </a:r>
            <a:endParaRPr 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11480"/>
            <a:endParaRPr lang="zh-CN" altLang="en-US"/>
          </a:p>
          <a:p>
            <a:pPr indent="411480"/>
            <a:r>
              <a:rPr lang="en-US" altLang="zh-CN"/>
              <a:t>D0——</a:t>
            </a:r>
            <a:r>
              <a:rPr lang="zh-CN" altLang="en-US"/>
              <a:t>风扇</a:t>
            </a:r>
            <a:endParaRPr lang="zh-CN" altLang="en-US"/>
          </a:p>
          <a:p>
            <a:pPr indent="411480"/>
            <a:r>
              <a:rPr lang="en-US" altLang="zh-CN"/>
              <a:t>D1——</a:t>
            </a:r>
            <a:r>
              <a:rPr lang="zh-CN" altLang="en-US"/>
              <a:t>电磁锁</a:t>
            </a:r>
            <a:endParaRPr lang="zh-CN" altLang="en-US"/>
          </a:p>
          <a:p>
            <a:pPr indent="411480"/>
            <a:r>
              <a:rPr lang="en-US" altLang="zh-CN"/>
              <a:t>D2——</a:t>
            </a:r>
            <a:r>
              <a:rPr lang="zh-CN" altLang="en-US"/>
              <a:t>泳池</a:t>
            </a:r>
            <a:r>
              <a:rPr lang="en-US" altLang="zh-CN"/>
              <a:t>LED</a:t>
            </a:r>
            <a:endParaRPr lang="en-US" altLang="zh-CN"/>
          </a:p>
          <a:p>
            <a:pPr indent="411480"/>
            <a:r>
              <a:rPr lang="en-US" altLang="zh-CN"/>
              <a:t>D3——</a:t>
            </a:r>
            <a:r>
              <a:rPr lang="zh-CN" altLang="en-US"/>
              <a:t>人体红外检测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610" y="2566670"/>
            <a:ext cx="5205095" cy="3020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0" y="5345430"/>
            <a:ext cx="2717165" cy="109220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2" name="文本框 4"/>
          <p:cNvSpPr txBox="1"/>
          <p:nvPr/>
        </p:nvSpPr>
        <p:spPr>
          <a:xfrm>
            <a:off x="336550" y="71438"/>
            <a:ext cx="38404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人体红外检测模块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-2147482612" name="图片 -2147482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1443990"/>
            <a:ext cx="5068570" cy="3970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30" y="789305"/>
            <a:ext cx="3602355" cy="312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095" y="4445635"/>
            <a:ext cx="3397885" cy="118110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2" name="文本框 4"/>
          <p:cNvSpPr txBox="1"/>
          <p:nvPr/>
        </p:nvSpPr>
        <p:spPr>
          <a:xfrm>
            <a:off x="336550" y="71438"/>
            <a:ext cx="33832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温湿度监控模块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-2147482611" name="图片 -21474826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937895"/>
            <a:ext cx="10429240" cy="3194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336030" y="4420870"/>
            <a:ext cx="4974590" cy="2011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4727575"/>
            <a:ext cx="3999230" cy="139827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6129020" cy="789305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2" name="文本框 4"/>
          <p:cNvSpPr txBox="1"/>
          <p:nvPr/>
        </p:nvSpPr>
        <p:spPr>
          <a:xfrm>
            <a:off x="336550" y="71438"/>
            <a:ext cx="20116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语音模块</a:t>
            </a:r>
            <a:endParaRPr 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5765" y="1069340"/>
            <a:ext cx="572389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11480" algn="l">
              <a:buClrTx/>
              <a:buSzTx/>
              <a:buNone/>
            </a:pPr>
            <a:r>
              <a:rPr lang="en-US" altLang="zh-CN" sz="1800">
                <a:ea typeface="宋体" panose="02010600030101010101" pitchFamily="2" charset="-122"/>
              </a:rPr>
              <a:t>LD3320语音模块与树莓派通过串口连接，LD3320负责捕捉语音，并根据关键词转化为对应文本信息，通过串口返回给树莓派。(支持30-50条)。</a:t>
            </a:r>
            <a:endParaRPr lang="en-US" altLang="zh-CN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2417445"/>
            <a:ext cx="6553200" cy="3714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12023"/>
          <a:stretch>
            <a:fillRect/>
          </a:stretch>
        </p:blipFill>
        <p:spPr>
          <a:xfrm>
            <a:off x="6717030" y="2417445"/>
            <a:ext cx="4975225" cy="3674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480" y="789305"/>
            <a:ext cx="3105150" cy="1495425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6129020" cy="789305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2" name="文本框 4"/>
          <p:cNvSpPr txBox="1"/>
          <p:nvPr/>
        </p:nvSpPr>
        <p:spPr>
          <a:xfrm>
            <a:off x="336550" y="71438"/>
            <a:ext cx="29260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视频监控模块</a:t>
            </a:r>
            <a:endParaRPr 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5130" y="941070"/>
            <a:ext cx="572389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11480">
              <a:buClrTx/>
              <a:buSzTx/>
              <a:buNone/>
            </a:pPr>
            <a:r>
              <a:rPr lang="en-US" altLang="zh-CN" sz="1800">
                <a:ea typeface="宋体" panose="02010600030101010101" pitchFamily="2" charset="-122"/>
              </a:rPr>
              <a:t>以CSI摄像头(500万像素，至少支持1920x1080)作为视频流输入设备。(usb摄像头使用固然方便，可usb传输和编解码需要占用大量CPU，而树莓派的CPU并不强，解析高码率图像时占用巨大。CSI摄像头的编解码可以调用树莓派的GPU，能很大减轻CPU压力。)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20" y="941070"/>
            <a:ext cx="1630680" cy="173609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727075" y="3087053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411480" algn="just"/>
            <a:r>
              <a:rPr 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实时视频监控通过开源工具</a:t>
            </a:r>
            <a:r>
              <a:rPr lang="en-US" sz="1400">
                <a:latin typeface="Times New Roman" panose="02020603050405020304" pitchFamily="18" charset="0"/>
                <a:ea typeface="宋体" panose="02010600030101010101" pitchFamily="2" charset="-122"/>
              </a:rPr>
              <a:t>MJPG-Streamer</a:t>
            </a:r>
            <a:r>
              <a:rPr 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完成</a:t>
            </a:r>
            <a:r>
              <a:rPr lang="en-US" sz="140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sz="1400">
                <a:solidFill>
                  <a:srgbClr val="4D4D4D"/>
                </a:solidFill>
                <a:ea typeface="宋体" panose="02010600030101010101" pitchFamily="2" charset="-122"/>
              </a:rPr>
              <a:t>mjpg_streamer的作用是从摄像头采集图像，并把他们已流的形式，通过基于IP的网络传输到浏览器端</a:t>
            </a:r>
            <a:r>
              <a:rPr lang="zh-CN" sz="140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727075" y="3824605"/>
            <a:ext cx="50800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411480" algn="just">
              <a:buClrTx/>
              <a:buSzTx/>
              <a:buFontTx/>
            </a:pPr>
            <a:r>
              <a:rPr 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最后在同一局域网下，可以通过访问</a:t>
            </a:r>
            <a:r>
              <a:rPr lang="zh-CN" sz="1400"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http://localhost:localport/?action=stream</a:t>
            </a:r>
            <a:r>
              <a:rPr 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 (要通过外网访问，需要花生壳进行内网穿透，然后访问其所映射成功的外网域名来访问)。</a:t>
            </a:r>
            <a:endParaRPr lang="zh-CN" sz="1400">
              <a:latin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0" y="244475"/>
            <a:ext cx="2744470" cy="59493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355" y="5300980"/>
            <a:ext cx="6457950" cy="55245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6129020" cy="789305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2" name="文本框 4"/>
          <p:cNvSpPr txBox="1"/>
          <p:nvPr/>
        </p:nvSpPr>
        <p:spPr>
          <a:xfrm>
            <a:off x="336550" y="71438"/>
            <a:ext cx="29260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人脸识别模块</a:t>
            </a:r>
            <a:endParaRPr 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3360" y="1061085"/>
            <a:ext cx="1176528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11480" algn="l">
              <a:buClrTx/>
              <a:buSzTx/>
              <a:buFontTx/>
            </a:pPr>
            <a:r>
              <a:rPr lang="en-US" altLang="zh-CN" sz="1800">
                <a:ea typeface="宋体" panose="02010600030101010101" pitchFamily="2" charset="-122"/>
              </a:rPr>
              <a:t>当人脸识别模块启动后，通过raspistill工具(raspistill -q 5 -t 1 -o image.jpg)进行CSI摄像头所捕获到的视频帧（由于翔云平台人脸识别API要求，所以大小设为640x480）抓取并保存在本地，然后与已经保存在本地的图片都进行BASE64编码(将二进制编码转换为Base64编码)，通过CURL库将两个图片编码保存在HTTP报文请求体内，对翔云平台人脸识别接口所提供的Url(https)进行POST请求，然后根据所返回的HTTP响应正文中的结果(XML格式)进行解析，判断是否为同一人，根据结果进行重试、开锁、报警等操作。</a:t>
            </a:r>
            <a:endParaRPr lang="en-US" altLang="zh-CN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976245"/>
            <a:ext cx="3895725" cy="1971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5210810"/>
            <a:ext cx="4429125" cy="485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5696585"/>
            <a:ext cx="10610850" cy="276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700" y="2537460"/>
            <a:ext cx="6312535" cy="266319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51202" name="组合 21"/>
          <p:cNvGrpSpPr/>
          <p:nvPr/>
        </p:nvGrpSpPr>
        <p:grpSpPr>
          <a:xfrm>
            <a:off x="0" y="1492250"/>
            <a:ext cx="3317875" cy="2633663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2139"/>
              <a:ext cx="2996798" cy="1533043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2048" y="1492347"/>
              <a:ext cx="1725381" cy="2263063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05" name="矩形 17"/>
            <p:cNvSpPr/>
            <p:nvPr/>
          </p:nvSpPr>
          <p:spPr>
            <a:xfrm>
              <a:off x="503454" y="2795956"/>
              <a:ext cx="1028562" cy="11064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6600" b="1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zh-CN" altLang="en-US" sz="660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8313" y="2592388"/>
            <a:ext cx="9183688" cy="1533525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07" name="矩形 15"/>
          <p:cNvSpPr/>
          <p:nvPr/>
        </p:nvSpPr>
        <p:spPr>
          <a:xfrm>
            <a:off x="3110865" y="2887980"/>
            <a:ext cx="9080500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其他项目展示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5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194" name="图片 10"/>
          <p:cNvPicPr>
            <a:picLocks noChangeAspect="1"/>
          </p:cNvPicPr>
          <p:nvPr/>
        </p:nvPicPr>
        <p:blipFill>
          <a:blip r:embed="rId1"/>
          <a:srcRect r="56406"/>
          <a:stretch>
            <a:fillRect/>
          </a:stretch>
        </p:blipFill>
        <p:spPr>
          <a:xfrm>
            <a:off x="0" y="0"/>
            <a:ext cx="474186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等腰三角形 6"/>
          <p:cNvSpPr/>
          <p:nvPr/>
        </p:nvSpPr>
        <p:spPr>
          <a:xfrm rot="5400000">
            <a:off x="3702050" y="3222625"/>
            <a:ext cx="479425" cy="412750"/>
          </a:xfrm>
          <a:prstGeom prst="triangle">
            <a:avLst/>
          </a:prstGeom>
          <a:solidFill>
            <a:srgbClr val="C0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196" name="组合 9"/>
          <p:cNvGrpSpPr/>
          <p:nvPr/>
        </p:nvGrpSpPr>
        <p:grpSpPr>
          <a:xfrm>
            <a:off x="5882640" y="900113"/>
            <a:ext cx="684213" cy="654050"/>
            <a:chOff x="6130971" y="1234452"/>
            <a:chExt cx="684290" cy="654310"/>
          </a:xfrm>
        </p:grpSpPr>
        <p:sp>
          <p:nvSpPr>
            <p:cNvPr id="12" name="圆角矩形 11"/>
            <p:cNvSpPr/>
            <p:nvPr/>
          </p:nvSpPr>
          <p:spPr>
            <a:xfrm>
              <a:off x="6175426" y="1248745"/>
              <a:ext cx="639835" cy="640017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98" name="文本框 13"/>
            <p:cNvSpPr txBox="1"/>
            <p:nvPr/>
          </p:nvSpPr>
          <p:spPr>
            <a:xfrm>
              <a:off x="6130971" y="1234452"/>
              <a:ext cx="546945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b="1" dirty="0">
                  <a:latin typeface="Calibri" panose="020F0502020204030204" pitchFamily="34" charset="0"/>
                  <a:ea typeface="宋体" panose="02010600030101010101" pitchFamily="2" charset="-122"/>
                </a:rPr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1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199" name="组合 14"/>
          <p:cNvGrpSpPr/>
          <p:nvPr/>
        </p:nvGrpSpPr>
        <p:grpSpPr>
          <a:xfrm>
            <a:off x="5866765" y="2282825"/>
            <a:ext cx="700088" cy="654050"/>
            <a:chOff x="6115981" y="2180826"/>
            <a:chExt cx="699280" cy="654310"/>
          </a:xfrm>
        </p:grpSpPr>
        <p:sp>
          <p:nvSpPr>
            <p:cNvPr id="16" name="圆角矩形 15"/>
            <p:cNvSpPr/>
            <p:nvPr/>
          </p:nvSpPr>
          <p:spPr>
            <a:xfrm>
              <a:off x="6176236" y="2195119"/>
              <a:ext cx="639025" cy="640017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01" name="文本框 16"/>
            <p:cNvSpPr txBox="1"/>
            <p:nvPr/>
          </p:nvSpPr>
          <p:spPr>
            <a:xfrm>
              <a:off x="6115981" y="2180826"/>
              <a:ext cx="603050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b="1" dirty="0">
                  <a:latin typeface="Calibri" panose="020F0502020204030204" pitchFamily="34" charset="0"/>
                  <a:ea typeface="宋体" panose="02010600030101010101" pitchFamily="2" charset="-122"/>
                </a:rPr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2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205" name="文本框 30"/>
          <p:cNvSpPr txBox="1"/>
          <p:nvPr/>
        </p:nvSpPr>
        <p:spPr>
          <a:xfrm>
            <a:off x="7025640" y="985838"/>
            <a:ext cx="1402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7" name="文本框 32"/>
          <p:cNvSpPr txBox="1"/>
          <p:nvPr/>
        </p:nvSpPr>
        <p:spPr>
          <a:xfrm>
            <a:off x="7025640" y="2387600"/>
            <a:ext cx="2926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系统构成及实现思路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08" name="组合 1"/>
          <p:cNvGrpSpPr/>
          <p:nvPr/>
        </p:nvGrpSpPr>
        <p:grpSpPr>
          <a:xfrm>
            <a:off x="979488" y="2349500"/>
            <a:ext cx="2160587" cy="2159000"/>
            <a:chOff x="980000" y="2348865"/>
            <a:chExt cx="2160270" cy="2160270"/>
          </a:xfrm>
        </p:grpSpPr>
        <p:sp>
          <p:nvSpPr>
            <p:cNvPr id="3" name="椭圆 2"/>
            <p:cNvSpPr/>
            <p:nvPr/>
          </p:nvSpPr>
          <p:spPr>
            <a:xfrm>
              <a:off x="980000" y="2348865"/>
              <a:ext cx="2160270" cy="2160270"/>
            </a:xfrm>
            <a:prstGeom prst="ellipse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10" name="文本框 20"/>
            <p:cNvSpPr/>
            <p:nvPr/>
          </p:nvSpPr>
          <p:spPr>
            <a:xfrm>
              <a:off x="1078135" y="3019458"/>
              <a:ext cx="1963999" cy="8309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4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   录</a:t>
              </a:r>
              <a:endParaRPr lang="en-US" altLang="zh-CN" sz="4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211" name="组合 21"/>
          <p:cNvGrpSpPr/>
          <p:nvPr/>
        </p:nvGrpSpPr>
        <p:grpSpPr>
          <a:xfrm>
            <a:off x="5847715" y="3654425"/>
            <a:ext cx="700088" cy="654050"/>
            <a:chOff x="6115981" y="3147492"/>
            <a:chExt cx="699280" cy="654310"/>
          </a:xfrm>
        </p:grpSpPr>
        <p:sp>
          <p:nvSpPr>
            <p:cNvPr id="4" name="圆角矩形 3"/>
            <p:cNvSpPr/>
            <p:nvPr/>
          </p:nvSpPr>
          <p:spPr>
            <a:xfrm>
              <a:off x="6176236" y="3161786"/>
              <a:ext cx="639025" cy="640016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13" name="文本框 23"/>
            <p:cNvSpPr txBox="1"/>
            <p:nvPr/>
          </p:nvSpPr>
          <p:spPr>
            <a:xfrm>
              <a:off x="6115981" y="3147492"/>
              <a:ext cx="615874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b="1" dirty="0">
                  <a:latin typeface="Calibri" panose="020F0502020204030204" pitchFamily="34" charset="0"/>
                  <a:ea typeface="宋体" panose="02010600030101010101" pitchFamily="2" charset="-122"/>
                </a:rPr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3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214" name="文本框 31"/>
          <p:cNvSpPr txBox="1"/>
          <p:nvPr/>
        </p:nvSpPr>
        <p:spPr>
          <a:xfrm>
            <a:off x="7012940" y="3757613"/>
            <a:ext cx="23164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功能介绍与分析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21"/>
          <p:cNvGrpSpPr/>
          <p:nvPr/>
        </p:nvGrpSpPr>
        <p:grpSpPr>
          <a:xfrm>
            <a:off x="5860415" y="5078730"/>
            <a:ext cx="700088" cy="654050"/>
            <a:chOff x="6115981" y="3147492"/>
            <a:chExt cx="699280" cy="654310"/>
          </a:xfrm>
        </p:grpSpPr>
        <p:sp>
          <p:nvSpPr>
            <p:cNvPr id="5" name="圆角矩形 4"/>
            <p:cNvSpPr/>
            <p:nvPr/>
          </p:nvSpPr>
          <p:spPr>
            <a:xfrm>
              <a:off x="6176236" y="3161786"/>
              <a:ext cx="639025" cy="640016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文本框 23"/>
            <p:cNvSpPr txBox="1"/>
            <p:nvPr/>
          </p:nvSpPr>
          <p:spPr>
            <a:xfrm>
              <a:off x="6115981" y="3147492"/>
              <a:ext cx="594943" cy="6454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b="1" dirty="0">
                  <a:latin typeface="Calibri" panose="020F0502020204030204" pitchFamily="34" charset="0"/>
                  <a:ea typeface="宋体" panose="02010600030101010101" pitchFamily="2" charset="-122"/>
                </a:rPr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4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文本框 31"/>
          <p:cNvSpPr txBox="1"/>
          <p:nvPr/>
        </p:nvSpPr>
        <p:spPr>
          <a:xfrm>
            <a:off x="7025640" y="5181918"/>
            <a:ext cx="20116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其他项目展示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人脸识别及表情检测系统</a:t>
            </a: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51" name="文本框 4"/>
          <p:cNvSpPr txBox="1"/>
          <p:nvPr/>
        </p:nvSpPr>
        <p:spPr>
          <a:xfrm>
            <a:off x="336550" y="71438"/>
            <a:ext cx="30988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789305"/>
            <a:ext cx="5627370" cy="29089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20" y="743585"/>
            <a:ext cx="5717540" cy="2955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" y="3698875"/>
            <a:ext cx="5628005" cy="2908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985" y="3698875"/>
            <a:ext cx="5661660" cy="292608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实验室安全监控系统</a:t>
            </a: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51" name="文本框 4"/>
          <p:cNvSpPr txBox="1"/>
          <p:nvPr/>
        </p:nvSpPr>
        <p:spPr>
          <a:xfrm>
            <a:off x="336550" y="71438"/>
            <a:ext cx="30988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576388"/>
            <a:ext cx="8139113" cy="4284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5" name="图片 6" descr="Screenshot_20201018_223012_com.netease.mobimai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610" y="164465"/>
            <a:ext cx="3237230" cy="6117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语音智能药盒</a:t>
            </a: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51" name="文本框 4"/>
          <p:cNvSpPr txBox="1"/>
          <p:nvPr/>
        </p:nvSpPr>
        <p:spPr>
          <a:xfrm>
            <a:off x="336550" y="71438"/>
            <a:ext cx="30988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30" y="858520"/>
            <a:ext cx="5920105" cy="5920105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智能避障小车</a:t>
            </a:r>
            <a:r>
              <a: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&amp;</a:t>
            </a: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智能感应开盖垃圾桶</a:t>
            </a: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51" name="文本框 4"/>
          <p:cNvSpPr txBox="1"/>
          <p:nvPr/>
        </p:nvSpPr>
        <p:spPr>
          <a:xfrm>
            <a:off x="336550" y="71438"/>
            <a:ext cx="30988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895350"/>
            <a:ext cx="5962650" cy="5962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580" y="1638935"/>
            <a:ext cx="5057140" cy="459486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55298" name="组合 1"/>
          <p:cNvGrpSpPr/>
          <p:nvPr/>
        </p:nvGrpSpPr>
        <p:grpSpPr>
          <a:xfrm>
            <a:off x="0" y="1303338"/>
            <a:ext cx="1985963" cy="2633662"/>
            <a:chOff x="0" y="1303469"/>
            <a:chExt cx="1985638" cy="2632835"/>
          </a:xfrm>
        </p:grpSpPr>
        <p:sp>
          <p:nvSpPr>
            <p:cNvPr id="31" name="任意多边形 30"/>
            <p:cNvSpPr/>
            <p:nvPr/>
          </p:nvSpPr>
          <p:spPr>
            <a:xfrm>
              <a:off x="0" y="2403261"/>
              <a:ext cx="1680888" cy="1533043"/>
            </a:xfrm>
            <a:custGeom>
              <a:avLst/>
              <a:gdLst>
                <a:gd name="connsiteX0" fmla="*/ 0 w 1665181"/>
                <a:gd name="connsiteY0" fmla="*/ 0 h 1533379"/>
                <a:gd name="connsiteX1" fmla="*/ 1417593 w 1665181"/>
                <a:gd name="connsiteY1" fmla="*/ 0 h 1533379"/>
                <a:gd name="connsiteX2" fmla="*/ 1417593 w 1665181"/>
                <a:gd name="connsiteY2" fmla="*/ 1109881 h 1533379"/>
                <a:gd name="connsiteX3" fmla="*/ 1419514 w 1665181"/>
                <a:gd name="connsiteY3" fmla="*/ 1090290 h 1533379"/>
                <a:gd name="connsiteX4" fmla="*/ 1582286 w 1665181"/>
                <a:gd name="connsiteY4" fmla="*/ 872451 h 1533379"/>
                <a:gd name="connsiteX5" fmla="*/ 1655746 w 1665181"/>
                <a:gd name="connsiteY5" fmla="*/ 833997 h 1533379"/>
                <a:gd name="connsiteX6" fmla="*/ 1655746 w 1665181"/>
                <a:gd name="connsiteY6" fmla="*/ 0 h 1533379"/>
                <a:gd name="connsiteX7" fmla="*/ 1665181 w 1665181"/>
                <a:gd name="connsiteY7" fmla="*/ 0 h 1533379"/>
                <a:gd name="connsiteX8" fmla="*/ 1665181 w 1665181"/>
                <a:gd name="connsiteY8" fmla="*/ 1533379 h 1533379"/>
                <a:gd name="connsiteX9" fmla="*/ 0 w 1665181"/>
                <a:gd name="connsiteY9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5181" h="1533379">
                  <a:moveTo>
                    <a:pt x="0" y="0"/>
                  </a:moveTo>
                  <a:lnTo>
                    <a:pt x="1417593" y="0"/>
                  </a:lnTo>
                  <a:lnTo>
                    <a:pt x="1417593" y="1109881"/>
                  </a:lnTo>
                  <a:lnTo>
                    <a:pt x="1419514" y="1090290"/>
                  </a:lnTo>
                  <a:cubicBezTo>
                    <a:pt x="1434447" y="1017626"/>
                    <a:pt x="1496480" y="931288"/>
                    <a:pt x="1582286" y="872451"/>
                  </a:cubicBezTo>
                  <a:lnTo>
                    <a:pt x="1655746" y="833997"/>
                  </a:lnTo>
                  <a:lnTo>
                    <a:pt x="1655746" y="0"/>
                  </a:lnTo>
                  <a:lnTo>
                    <a:pt x="1665181" y="0"/>
                  </a:lnTo>
                  <a:lnTo>
                    <a:pt x="166518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rot="20700676">
              <a:off x="260307" y="1303469"/>
              <a:ext cx="1725331" cy="2263064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655763" y="2405063"/>
            <a:ext cx="10536238" cy="1533525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02" name="文本框 12"/>
          <p:cNvSpPr txBox="1"/>
          <p:nvPr/>
        </p:nvSpPr>
        <p:spPr>
          <a:xfrm>
            <a:off x="4779963" y="2508250"/>
            <a:ext cx="4594225" cy="13223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0242" name="组合 21"/>
          <p:cNvGrpSpPr/>
          <p:nvPr/>
        </p:nvGrpSpPr>
        <p:grpSpPr>
          <a:xfrm>
            <a:off x="0" y="1492250"/>
            <a:ext cx="3317875" cy="2633663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2139"/>
              <a:ext cx="2996798" cy="1533043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2048" y="1492347"/>
              <a:ext cx="1725381" cy="2263063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45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6600" b="1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660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8313" y="2592388"/>
            <a:ext cx="9183688" cy="1533525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7" name="矩形 15"/>
          <p:cNvSpPr/>
          <p:nvPr/>
        </p:nvSpPr>
        <p:spPr>
          <a:xfrm>
            <a:off x="3790950" y="2795588"/>
            <a:ext cx="7137400" cy="11988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项目概述</a:t>
            </a:r>
            <a:endParaRPr lang="zh-CN" altLang="en-US" sz="72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291" name="文本框 98"/>
          <p:cNvSpPr txBox="1"/>
          <p:nvPr/>
        </p:nvSpPr>
        <p:spPr>
          <a:xfrm>
            <a:off x="879475" y="39688"/>
            <a:ext cx="221488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项目概述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-2147482596" name="图片 -2147482597" descr="IMG_256"/>
          <p:cNvPicPr>
            <a:picLocks noChangeAspect="1"/>
          </p:cNvPicPr>
          <p:nvPr/>
        </p:nvPicPr>
        <p:blipFill>
          <a:blip r:embed="rId2"/>
          <a:srcRect l="19719" r="13950" b="6293"/>
          <a:stretch>
            <a:fillRect/>
          </a:stretch>
        </p:blipFill>
        <p:spPr>
          <a:xfrm>
            <a:off x="634365" y="929005"/>
            <a:ext cx="2584450" cy="2738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5" name="图片 -2147482596" descr="IMG_256"/>
          <p:cNvPicPr>
            <a:picLocks noChangeAspect="1"/>
          </p:cNvPicPr>
          <p:nvPr/>
        </p:nvPicPr>
        <p:blipFill>
          <a:blip r:embed="rId3"/>
          <a:srcRect l="11070" r="4004" b="4396"/>
          <a:stretch>
            <a:fillRect/>
          </a:stretch>
        </p:blipFill>
        <p:spPr>
          <a:xfrm>
            <a:off x="281305" y="3807460"/>
            <a:ext cx="3290570" cy="2778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4" name="图片 -2147482595" descr="IMG_256"/>
          <p:cNvPicPr>
            <a:picLocks noChangeAspect="1"/>
          </p:cNvPicPr>
          <p:nvPr/>
        </p:nvPicPr>
        <p:blipFill>
          <a:blip r:embed="rId4"/>
          <a:srcRect l="22113" r="16104" b="4166"/>
          <a:stretch>
            <a:fillRect/>
          </a:stretch>
        </p:blipFill>
        <p:spPr>
          <a:xfrm>
            <a:off x="3803015" y="929005"/>
            <a:ext cx="2363470" cy="274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3" name="图片 -2147482594" descr="IMG_256"/>
          <p:cNvPicPr>
            <a:picLocks noChangeAspect="1"/>
          </p:cNvPicPr>
          <p:nvPr/>
        </p:nvPicPr>
        <p:blipFill>
          <a:blip r:embed="rId5"/>
          <a:srcRect l="12479" r="10713" b="4082"/>
          <a:stretch>
            <a:fillRect/>
          </a:stretch>
        </p:blipFill>
        <p:spPr>
          <a:xfrm>
            <a:off x="3668395" y="3885565"/>
            <a:ext cx="2633345" cy="246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352540" y="789305"/>
            <a:ext cx="5400040" cy="41541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fontAlgn="auto">
              <a:buClrTx/>
              <a:buSzTx/>
              <a:buFontTx/>
              <a:buNone/>
              <a:defRPr/>
            </a:pPr>
            <a:endParaRPr kumimoji="0" 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endParaRPr kumimoji="0" 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algn="just" defTabSz="914400" fontAlgn="auto">
              <a:buClrTx/>
              <a:buSzTx/>
              <a:buFontTx/>
              <a:buNone/>
              <a:defRPr/>
            </a:pPr>
            <a:r>
              <a:rPr kumimoji="0" lang="en-US" sz="24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该系统以搭载了LinuxOS的cortexA-72 ARM的Raspberry Pi作为主控板，Wemos D1作为其扩展板。通过语音控制与网络控制的方式完成对DIY房子模型的智能控制与安防。其主要功能包括灯光控制、风扇控制、震动报警、人体红外检测、实时视频监控、人脸识别开锁、温湿度监控、火灾监控、射频远程控制等。</a:t>
            </a:r>
            <a:endParaRPr kumimoji="0" lang="en-US" sz="24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291" name="文本框 98"/>
          <p:cNvSpPr txBox="1"/>
          <p:nvPr/>
        </p:nvSpPr>
        <p:spPr>
          <a:xfrm>
            <a:off x="879475" y="39688"/>
            <a:ext cx="170688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开发板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20" y="1771650"/>
            <a:ext cx="4162425" cy="3314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1119505"/>
            <a:ext cx="6534150" cy="50482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4338" name="组合 21"/>
          <p:cNvGrpSpPr/>
          <p:nvPr/>
        </p:nvGrpSpPr>
        <p:grpSpPr>
          <a:xfrm>
            <a:off x="0" y="1492250"/>
            <a:ext cx="3317875" cy="2633663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2139"/>
              <a:ext cx="2996798" cy="1533043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2048" y="1492347"/>
              <a:ext cx="1725381" cy="2263063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341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6600" b="1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660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8313" y="2592388"/>
            <a:ext cx="9183688" cy="1533525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343" name="矩形 15"/>
          <p:cNvSpPr/>
          <p:nvPr/>
        </p:nvSpPr>
        <p:spPr>
          <a:xfrm>
            <a:off x="3009265" y="2795905"/>
            <a:ext cx="871791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系统构成及实现思路</a:t>
            </a:r>
            <a:endParaRPr lang="zh-CN" altLang="en-US" sz="72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87" name="文本框 4"/>
          <p:cNvSpPr txBox="1"/>
          <p:nvPr/>
        </p:nvSpPr>
        <p:spPr>
          <a:xfrm>
            <a:off x="1109980" y="72073"/>
            <a:ext cx="20116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系统构成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-2147482623" name="图片 -2147482624" descr="IMG_256"/>
          <p:cNvPicPr>
            <a:picLocks noChangeAspect="1"/>
          </p:cNvPicPr>
          <p:nvPr/>
        </p:nvPicPr>
        <p:blipFill>
          <a:blip r:embed="rId2"/>
          <a:srcRect l="8072" t="24635" r="4985" b="16357"/>
          <a:stretch>
            <a:fillRect/>
          </a:stretch>
        </p:blipFill>
        <p:spPr>
          <a:xfrm>
            <a:off x="1772285" y="1009015"/>
            <a:ext cx="8647430" cy="3535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39103" y="4544378"/>
            <a:ext cx="11312525" cy="1568450"/>
          </a:xfrm>
          <a:prstGeom prst="rect">
            <a:avLst/>
          </a:prstGeom>
          <a:noFill/>
        </p:spPr>
        <p:txBody>
          <a:bodyPr>
            <a:spAutoFit/>
          </a:bodyPr>
          <a:p>
            <a:pPr marL="285750" marR="0" indent="-285750" defTabSz="914400" fontAlgn="auto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控制</a:t>
            </a:r>
            <a:r>
              <a:rPr kumimoji="0" lang="zh-CN" altLang="en-US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方式</a:t>
            </a:r>
            <a:r>
              <a:rPr kumimoji="0" lang="en-US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：语音控制，socket控制</a:t>
            </a:r>
            <a:endParaRPr kumimoji="0" lang="en-US" sz="16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endParaRPr kumimoji="0" lang="en-US" sz="16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285750" marR="0" indent="-285750" defTabSz="914400" fontAlgn="auto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硬件设备：</a:t>
            </a:r>
            <a:endParaRPr kumimoji="0" lang="en-US" sz="16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Tx/>
              <a:buNone/>
              <a:defRPr/>
            </a:pPr>
            <a:r>
              <a:rPr kumimoji="0" lang="en-US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       树莓派、LD3320语音模块、wemos D1、继电器组、433M 射频模块、CSI摄像头、火焰传感器、电磁锁、无源蜂鸣器、DHT11温湿度传感器、小风扇、SW18015P高灵敏震动传感器模块、LED灯、HC-SR602人体热释电红外传感器、SG90舵机(未实现)、红外编解码模块(未实现)、</a:t>
            </a:r>
            <a:r>
              <a:rPr kumimoji="0" lang="zh-CN" altLang="en-US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按键</a:t>
            </a:r>
            <a:r>
              <a:rPr kumimoji="0" lang="en-US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en-US" sz="16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>
            <a:off x="0" y="0"/>
            <a:ext cx="5399088" cy="788988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87" name="文本框 4"/>
          <p:cNvSpPr txBox="1"/>
          <p:nvPr/>
        </p:nvSpPr>
        <p:spPr>
          <a:xfrm>
            <a:off x="1109980" y="72073"/>
            <a:ext cx="20116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实现思路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9103" y="891858"/>
            <a:ext cx="11312525" cy="829945"/>
          </a:xfrm>
          <a:prstGeom prst="rect">
            <a:avLst/>
          </a:prstGeom>
          <a:noFill/>
        </p:spPr>
        <p:txBody>
          <a:bodyPr>
            <a:spAutoFit/>
          </a:bodyPr>
          <a:p>
            <a:pPr marL="285750" marR="0" indent="-285750" defTabSz="914400" fontAlgn="auto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运用的是简单工厂设计模式（普通编码，仿内核设计模式），</a:t>
            </a:r>
            <a:r>
              <a:rPr kumimoji="0" lang="zh-CN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提高代码的可扩展性、可阅读性，使各模块之间高内聚、低耦合</a:t>
            </a:r>
            <a:r>
              <a:rPr kumimoji="0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所有控制以及设备都做成一个个对象（C++思想），分别将命令控制的连成一个控制链表，外设设备做成一个外设设备的链表，这样做是为了方便以后功能模块的添加。其中为了能分别做好控制，采用多线程来实现。</a:t>
            </a:r>
            <a:endParaRPr kumimoji="0" sz="16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9738" y="5277803"/>
            <a:ext cx="11312525" cy="1322070"/>
          </a:xfrm>
          <a:prstGeom prst="rect">
            <a:avLst/>
          </a:prstGeom>
          <a:noFill/>
        </p:spPr>
        <p:txBody>
          <a:bodyPr>
            <a:spAutoFit/>
          </a:bodyPr>
          <a:p>
            <a:pPr marL="285750" marR="0" indent="-285750" defTabSz="914400" fontAlgn="auto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代码流程：</a:t>
            </a:r>
            <a:endParaRPr kumimoji="0" lang="zh-CN" sz="16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1.硬件接口初始化：wiringPiSetup();</a:t>
            </a:r>
            <a:endParaRPr kumimoji="0" lang="en-US" altLang="zh-CN" sz="16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2.指令工厂初始化：addVoiceContrlToInputCommanderLink(pCommandHead); </a:t>
            </a:r>
            <a:endParaRPr kumimoji="0" lang="en-US" altLang="zh-CN" sz="16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3.设备工厂初始化：addcameraToDeviceLink(pdeviceHead); </a:t>
            </a:r>
            <a:endParaRPr kumimoji="0" lang="en-US" altLang="zh-CN" sz="16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defTabSz="914400" fontAlgn="auto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1600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4.系统初始化线程启动：pthread_create(&amp;voiceThread, NULL, voice_thread, NULL);   </a:t>
            </a:r>
            <a:endParaRPr kumimoji="0" lang="en-US" altLang="zh-CN" sz="1600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-2147482598" name="图片 -21474825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33" y="1722120"/>
            <a:ext cx="2897505" cy="355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7" name="图片 -21474825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85" y="2007553"/>
            <a:ext cx="5271770" cy="2386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6866" name="组合 21"/>
          <p:cNvGrpSpPr/>
          <p:nvPr/>
        </p:nvGrpSpPr>
        <p:grpSpPr>
          <a:xfrm>
            <a:off x="0" y="1492250"/>
            <a:ext cx="3317875" cy="2633663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2139"/>
              <a:ext cx="2996798" cy="1533043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2048" y="1492347"/>
              <a:ext cx="1725381" cy="2263063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869" name="矩形 17"/>
            <p:cNvSpPr/>
            <p:nvPr/>
          </p:nvSpPr>
          <p:spPr>
            <a:xfrm>
              <a:off x="503454" y="2795956"/>
              <a:ext cx="1028562" cy="11064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6600" b="1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660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8313" y="2592388"/>
            <a:ext cx="9183688" cy="1533525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871" name="矩形 15"/>
          <p:cNvSpPr/>
          <p:nvPr/>
        </p:nvSpPr>
        <p:spPr>
          <a:xfrm>
            <a:off x="2929890" y="2934970"/>
            <a:ext cx="896048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功能模块介绍与分析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tags/tag1.xml><?xml version="1.0" encoding="utf-8"?>
<p:tagLst xmlns:p="http://schemas.openxmlformats.org/presentationml/2006/main">
  <p:tag name="COMMONDATA" val="eyJoZGlkIjoiNDU1ZWJjY2IwOTAwM2Y1OTE0MjAwOGU3ZDI5N2NkNGMifQ=="/>
</p:tagLst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1961</Words>
  <Application>WPS 演示</Application>
  <PresentationFormat>宽屏</PresentationFormat>
  <Paragraphs>133</Paragraphs>
  <Slides>24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Calibri Light</vt:lpstr>
      <vt:lpstr>微软雅黑</vt:lpstr>
      <vt:lpstr>Impact</vt:lpstr>
      <vt:lpstr>方正姚体</vt:lpstr>
      <vt:lpstr>Agency FB</vt:lpstr>
      <vt:lpstr>Times New Roman</vt:lpstr>
      <vt:lpstr>黑体</vt:lpstr>
      <vt:lpstr>Arial Unicode MS</vt:lpstr>
      <vt:lpstr>Consolas</vt:lpstr>
      <vt:lpstr>2_Office 主题</vt:lpstr>
      <vt:lpstr>1_Office 主题</vt:lpstr>
      <vt:lpstr>5_Office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Soaring丶</cp:lastModifiedBy>
  <cp:revision>464</cp:revision>
  <dcterms:created xsi:type="dcterms:W3CDTF">2015-11-19T04:18:00Z</dcterms:created>
  <dcterms:modified xsi:type="dcterms:W3CDTF">2022-08-25T14:29:42Z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2052-11.1.0.12302</vt:lpwstr>
  </property>
  <property fmtid="{D5CDD505-2E9C-101B-9397-08002B2CF9AE}" pid="4" name="ICV">
    <vt:lpwstr>E638146982AB4285AD56B30C9EFFDB84</vt:lpwstr>
  </property>
</Properties>
</file>